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84" r:id="rId3"/>
    <p:sldId id="285" r:id="rId4"/>
    <p:sldId id="286" r:id="rId5"/>
    <p:sldId id="287" r:id="rId6"/>
    <p:sldId id="261" r:id="rId7"/>
    <p:sldId id="262" r:id="rId8"/>
    <p:sldId id="282" r:id="rId9"/>
    <p:sldId id="288" r:id="rId10"/>
    <p:sldId id="289" r:id="rId11"/>
    <p:sldId id="290" r:id="rId12"/>
    <p:sldId id="297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6" r:id="rId22"/>
    <p:sldId id="327" r:id="rId23"/>
    <p:sldId id="328" r:id="rId24"/>
    <p:sldId id="329" r:id="rId25"/>
    <p:sldId id="330" r:id="rId26"/>
    <p:sldId id="331" r:id="rId27"/>
    <p:sldId id="332" r:id="rId28"/>
    <p:sldId id="333" r:id="rId29"/>
    <p:sldId id="334" r:id="rId30"/>
    <p:sldId id="335" r:id="rId31"/>
    <p:sldId id="336" r:id="rId32"/>
    <p:sldId id="337" r:id="rId33"/>
    <p:sldId id="338" r:id="rId34"/>
    <p:sldId id="339" r:id="rId35"/>
    <p:sldId id="340" r:id="rId36"/>
    <p:sldId id="341" r:id="rId37"/>
    <p:sldId id="291" r:id="rId38"/>
    <p:sldId id="292" r:id="rId39"/>
    <p:sldId id="293" r:id="rId40"/>
    <p:sldId id="294" r:id="rId41"/>
    <p:sldId id="295" r:id="rId42"/>
    <p:sldId id="296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12" r:id="rId53"/>
    <p:sldId id="307" r:id="rId54"/>
    <p:sldId id="308" r:id="rId55"/>
    <p:sldId id="309" r:id="rId56"/>
    <p:sldId id="310" r:id="rId57"/>
    <p:sldId id="311" r:id="rId58"/>
    <p:sldId id="315" r:id="rId59"/>
    <p:sldId id="313" r:id="rId60"/>
    <p:sldId id="314" r:id="rId61"/>
    <p:sldId id="279" r:id="rId62"/>
    <p:sldId id="316" r:id="rId63"/>
    <p:sldId id="317" r:id="rId64"/>
    <p:sldId id="283" r:id="rId6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7D2E"/>
    <a:srgbClr val="988430"/>
    <a:srgbClr val="6765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58" autoAdjust="0"/>
    <p:restoredTop sz="94701" autoAdjust="0"/>
  </p:normalViewPr>
  <p:slideViewPr>
    <p:cSldViewPr>
      <p:cViewPr varScale="1">
        <p:scale>
          <a:sx n="48" d="100"/>
          <a:sy n="48" d="100"/>
        </p:scale>
        <p:origin x="-96" y="-5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61" Type="http://schemas.openxmlformats.org/officeDocument/2006/relationships/slide" Target="slides/slide59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E2962-C35C-4C06-8689-F411FE4C2D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9CDCB-FFD8-4274-935C-F505BC4FCE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335AB8-F1C0-45AF-B165-1174A849AF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C0E2962-C35C-4C06-8689-F411FE4C2D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CB94E2-2D53-47B2-8637-3547CAE276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4BCE56-E01D-46CE-82F4-62BB4792B2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0B4FC-CED9-41E4-811A-B87D8D6E044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AFD96E1-4FD5-49A5-88C9-6D45CEC5C89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79A703-F7A6-4308-B690-C32A6C39B3E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A05FC5D-E784-43D0-A15B-A943AA903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FDB316-5A31-4631-BE88-38D0D40118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CB94E2-2D53-47B2-8637-3547CAE27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3FA2021-5E3B-4A15-8026-4168CF6E71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E9CDCB-FFD8-4274-935C-F505BC4FCE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35AB8-F1C0-45AF-B165-1174A849AF5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4BCE56-E01D-46CE-82F4-62BB4792B2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60B4FC-CED9-41E4-811A-B87D8D6E044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D96E1-4FD5-49A5-88C9-6D45CEC5C89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79A703-F7A6-4308-B690-C32A6C39B3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05FC5D-E784-43D0-A15B-A943AA9033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DB316-5A31-4631-BE88-38D0D4011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FA2021-5E3B-4A15-8026-4168CF6E71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1D8F1F2-78AA-41CA-991D-08851CC4C26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1D8F1F2-78AA-41CA-991D-08851CC4C2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400"/>
            <a:ext cx="8229600" cy="685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The Wise Still Seek Him Today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066800"/>
            <a:ext cx="8229600" cy="3429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R. A. Torrey’s New Topical Textbook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ILLUSTRATIVE OF  cont.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Truth of God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Psa_91:4;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Salvation of God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2Sa_22:36; Psa_18:35; 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Faith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Eph_6:16;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97162"/>
          </a:xfrm>
        </p:spPr>
        <p:txBody>
          <a:bodyPr/>
          <a:lstStyle/>
          <a:p>
            <a:r>
              <a:rPr lang="en-US" sz="9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</a:t>
            </a:r>
            <a:endParaRPr lang="en-US" sz="9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0"/>
            <a:ext cx="8229600" cy="30781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Genesis 15:1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After these things the word of the LORD came unto Abram in a vision, saying, Fear not, Abram: I [am] thy shield, [and] thy exceeding great reward.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Deuteronomy 33:29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Happy [art] thou, O Israel: who [is] like unto thee, O people saved by the LORD, the shield of thy help, and who [is] the sword of thy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excellency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! and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enemies shall be found liars unto thee; and thou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tread upon their high places.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Samuel 17:45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Then said David to the Philistine, Thou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comest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to me with a sword, and with a spear, and with a shield: but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come to thee in the name of the LORD of hosts, the God of the armies of Israel,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whom thou hast defied.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II Samuel 22:3-4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God of my rock; in him will I trust: [he is] my shield, and the horn of my salvation, my high tower, and my refuge, my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saviour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; thou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savest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me from violence.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will call on the LORD, [who is] worthy to be praised: so shall I be saved from mine enemies.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II Samuel 22:33-36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God [is] my strength [and] power: and 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maketh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way perfect.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maketh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feet like hinds' [feet]: and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setteth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me upon my high places.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teacheth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hands to war; so that a bow of steel is broken by mine arms.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Thou hast also given me the shield of thy salvation: and thy gentleness hath made me great.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Chronicles 12:24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children of Judah that bare shield and spear [were] six thousand and eight hundred, ready armed to the war.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Chronicles 12:34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of Naphtali a thousand captains, and with them with shield and spear thirty and seven thousand.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II Chronicles 17:17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of Benjamin;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Eliada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a mighty man of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valour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, and with him armed men with bow and shield two hundred thousand.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The Rev. Mrs. Dr. Carolyn Cole</a:t>
            </a:r>
          </a:p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Christian</a:t>
            </a: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Spiritual Director/Retreat Master/Bible Teacher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Good Shepherd Ministry</a:t>
            </a:r>
            <a:br>
              <a:rPr lang="en-US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Chonicles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25:5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Moreover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Amaziah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gathered Judah together, and made them captains over thousands, and captains over hundreds, according to the houses of [their] fathers, throughout all Judah and Benjamin: and he numbered them from twenty years old and above, and found them three hundred thousand choice [men, able] to go forth to war, that could handle spear and shield.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3:1-3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&lt;A Psalm of David, when he fled from Absalom his son.&gt; LORD, how are they increased that trouble me! many [are] they that rise up against me.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Many [there be] which say of my soul, [There is] no help for him in God. Selah.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But thou, O LORD, [art] a shield for me; my glory, and the lifter up of mine head.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5:11-12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But let all those that put their trust in thee rejoice: let them ever shout for joy, because thou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defendest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them: let them also that love thy name be joyful in thee.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For thou, LORD, wilt bless the righteous; with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favour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wilt thou compass him as [with] a shield.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18:33-35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maketh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feet like hinds' [feet], and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setteth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me upon my high places.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teacheth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hands to war, so that a bow of steel is broken by mine arms.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Thou hast also given me the shield of thy salvation: and thy right hand hath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holden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me up, and thy gentleness hath made me great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28:6-8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Blessed [be] the LORD, because he hath heard the voice of my supplications.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LORD [is] my strength and my shield; my heart trusted in him, and I am helped: therefore my heart greatly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rejoiceth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; and with my song will I praise him.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LORD [is] their strength, and he [is] the saving strength of his anointed.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33:18-22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Behold, the eye of the LORD [is] upon them that fear him, upon them that hope in his mercy;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 deliver their soul from death, and to keep them alive in famine.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Our soul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waiteth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for the LORD: he [is] our help and our shield.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For our heart shall rejoice in him, because we have trusted in his holy name.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Let thy mercy, O LORD, be upon us, according as we hope in thee.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59:10-11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God of my mercy shall prevent me: God shall let me see [my desire] upon mine enemies.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Slay them not, lest my people forget: scatter them by thy power; and bring them down,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 Lord our shield.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76:1-3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&lt;To the chief Musician on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Neginoth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, A Psalm [or] Song of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Asaph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.&gt; In Judah [is] God known: his name [is] great in Israel.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In Salem also is his tabernacle, and his dwelling place in Zion.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There brake he the arrows of the bow, the shield, and the sword, and the battle. Selah.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84:5-9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Blessed [is] the man whose strength [is] in thee; in whose heart [are] the ways [of them].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[Who] passing through the valley of Baca make it a well; the rain also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filleth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the pools.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They go from strength to strength, [every one of them] in Zion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appeareth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before God.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 LORD God of hosts, hear my prayer: give ear, O God of Jacob. Selah. </a:t>
            </a:r>
          </a:p>
          <a:p>
            <a:pPr>
              <a:lnSpc>
                <a:spcPct val="8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Behold, O God our shield, and look upon the face of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thine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anointed.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84:10-12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For a day in thy courts [is] better than a thousand. I had rather be a doorkeeper in the house of my God, than to dwell in the tents of wickedness. </a:t>
            </a:r>
          </a:p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For the LORD God [is] a sun and shield: the LORD will give grace and glory: no good [thing] will he withhold from them that walk uprightly. </a:t>
            </a:r>
          </a:p>
          <a:p>
            <a:pPr>
              <a:lnSpc>
                <a:spcPct val="90000"/>
              </a:lnSpc>
            </a:pP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 LORD of hosts, blessed [is] the man that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trusteth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in thee.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581400"/>
            <a:ext cx="8686800" cy="23622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Walking in Wholeness and Holiness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524000"/>
          </a:xfrm>
        </p:spPr>
        <p:txBody>
          <a:bodyPr/>
          <a:lstStyle/>
          <a:p>
            <a:pPr eaLnBrk="1" hangingPunct="1"/>
            <a:r>
              <a:rPr lang="en-US" i="1" dirty="0" smtClean="0">
                <a:solidFill>
                  <a:srgbClr val="67656B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 Good Shepherd Ministry</a:t>
            </a:r>
            <a:br>
              <a:rPr lang="en-US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Psalm 23</a:t>
            </a:r>
            <a:endParaRPr lang="en-US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115:1-11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Not unto us, O LORD, not unto us, but unto thy name give glory, for thy mercy, [and] for thy truth's sake.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Wherefore should the heathen say, Where [is] now their God?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But our God [is] in the heavens: he hath done whatsoever he hath pleased.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Their idols [are] silver and gold, the work of men's hands.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They have mouths, but they speak not: eyes have they, but they see not: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They have ears, but they hear not: noses have they, but they smell not: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They have hands, but they handle not: feet have they, but they walk not: neither speak they through their throat. </a:t>
            </a:r>
          </a:p>
          <a:p>
            <a:pPr>
              <a:lnSpc>
                <a:spcPct val="80000"/>
              </a:lnSpc>
            </a:pP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They that make them are like unto them; [so is] every one that </a:t>
            </a:r>
            <a:r>
              <a:rPr lang="en-US" sz="24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trusteth</a:t>
            </a: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in them.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115:1-11 cont.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 Israel,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trust thou in the LORD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[is] their help and their shield.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 house of Aaron,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trust in the LORD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[is] their help and their shield.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Ye that fear the LORD,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trust in the LORD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[is] their help and their shield.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119:114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/>
          <a:lstStyle/>
          <a:p>
            <a:r>
              <a:rPr lang="en-US" sz="4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Thou [art] my hiding place and my shield: I hope in thy word.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144:1-2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&lt;[A Psalm] of David.&gt; Blessed [be] the LORD my strength, which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teacheth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hands to war, [and] my fingers to fight: 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My goodness, and my fortress; my high tower, and my deliverer; my shield, and [he] in whom I trust; who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subdueth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my people under me. 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Proverbs 30:5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Every word of God [is] pure: he [is] a shield unto them that put their trust in him.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Ephesians 6:16</a:t>
            </a:r>
            <a:endParaRPr lang="en-US" dirty="0">
              <a:solidFill>
                <a:srgbClr val="917D2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sz="4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Above all, taking the shield of faith, wherewith ye shall be able to quench all the fiery darts of the wicked.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International Standard Bible Dictionary</a:t>
            </a:r>
            <a:endParaRPr lang="en-US" sz="36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</a:t>
            </a:r>
          </a:p>
          <a:p>
            <a:endParaRPr lang="en-US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shēld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. See ARMOR, IV., 1.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Nave’s Topical Bible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</a:t>
            </a:r>
          </a:p>
          <a:p>
            <a:r>
              <a:rPr lang="en-US" sz="20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Defensive armor.</a:t>
            </a:r>
          </a:p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Different kinds of, designated as buckler, shield, target</a:t>
            </a:r>
          </a:p>
          <a:p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Psa_35:2; Eze_38:4</a:t>
            </a:r>
          </a:p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Used by: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Saul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2Sa_1:21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000" b="1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Benjamites</a:t>
            </a:r>
            <a:endParaRPr lang="en-US" sz="2000" b="1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2Ch_14:8; 2Ch_17:17</a:t>
            </a:r>
          </a:p>
          <a:p>
            <a:r>
              <a:rPr lang="en-US" sz="2000" b="1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Uzziah</a:t>
            </a:r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equipped the children of Israel with</a:t>
            </a:r>
          </a:p>
          <a:p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2Ch_26:14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Nave’s Topical Bible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Made of: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Brass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1Ki_14:27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Gold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2Sa_8:7; 1Ki_10:16-17; 2Ch_9:15-16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Wood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Eze_39:9-10</a:t>
            </a:r>
          </a:p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Made with bosses</a:t>
            </a:r>
          </a:p>
          <a:p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Job_15:26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Nave’s Topical Bible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Stored in: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Armories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2Ki_10:17; 2Ch_11:12; 2Ch_32:5; 2Ch_32:27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tabernacle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2Ki_11:10; 2Ch_23:9</a:t>
            </a:r>
          </a:p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Covered when not in use</a:t>
            </a:r>
          </a:p>
          <a:p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Isa_22:6</a:t>
            </a:r>
          </a:p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Painted red</a:t>
            </a:r>
          </a:p>
          <a:p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Nah_2:3</a:t>
            </a:r>
          </a:p>
          <a:p>
            <a:r>
              <a:rPr lang="en-US" sz="20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See Arms</a:t>
            </a:r>
          </a:p>
          <a:p>
            <a:endParaRPr lang="en-US" sz="2000" i="1" u="sng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1"/>
            <a:ext cx="8534400" cy="2305050"/>
          </a:xfrm>
        </p:spPr>
        <p:txBody>
          <a:bodyPr/>
          <a:lstStyle/>
          <a:p>
            <a:pPr eaLnBrk="1" hangingPunct="1"/>
            <a:r>
              <a:rPr lang="en-US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of Faith</a:t>
            </a:r>
            <a:br>
              <a:rPr lang="en-US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sz="36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533400"/>
          </a:xfrm>
        </p:spPr>
        <p:txBody>
          <a:bodyPr/>
          <a:lstStyle/>
          <a:p>
            <a:pPr algn="l" eaLnBrk="1" hangingPunct="1"/>
            <a:endParaRPr lang="en-US" sz="18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Nave’s Topical Bible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Figurative: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 God's protection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Gen_15:1; Deu_33:29; 2Sa_22:3; 2Sa_22:36; Psa_5:12; Psa_18:2; Psa_18:35; Psa_33:20; Psa_59:11; Psa_84:9; Psa_84:11; Psa_89:18; Pro_30:5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 God's truth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Psa_91:4</a:t>
            </a:r>
          </a:p>
          <a:p>
            <a:pPr lvl="1"/>
            <a:r>
              <a:rPr lang="en-US" sz="20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 an entire army</a:t>
            </a:r>
          </a:p>
          <a:p>
            <a:pPr lvl="2"/>
            <a:r>
              <a:rPr lang="en-US" sz="20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Jer_46:3</a:t>
            </a: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Webster’s 1828 Dictionary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</a:t>
            </a:r>
          </a:p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SHIELD, </a:t>
            </a:r>
            <a:r>
              <a:rPr lang="en-US" sz="2800" b="1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v.t</a:t>
            </a:r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1. To cover, as with a shield; to cover from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dasnger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; to defend; to protect; to secure form assault or injury.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 see the son the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vanquish'd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father shield. Dryden.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Hear one that comes to shield his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injur'd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honor. Smith.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2. To ward off; to defend against; as clothes shield one from the cold.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G2375</a:t>
            </a:r>
          </a:p>
          <a:p>
            <a:r>
              <a:rPr lang="vi-VN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θυρεός</a:t>
            </a: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thureos</a:t>
            </a:r>
            <a:endParaRPr lang="en-US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thoo-reh-os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From G2374; a large shield (as door shaped): - shield.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Thayer’s Greek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G2375</a:t>
            </a:r>
          </a:p>
          <a:p>
            <a:r>
              <a:rPr lang="vi-VN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θυρεός</a:t>
            </a:r>
          </a:p>
          <a:p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thureos</a:t>
            </a:r>
            <a:endParaRPr lang="en-US" sz="2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Thayer Definition: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1) a shield, a large oblong, four cornered shield</a:t>
            </a:r>
          </a:p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Part of Speech: noun masculine</a:t>
            </a:r>
          </a:p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Related Word by Thayer’s/Strong’s Number: from G2374</a:t>
            </a:r>
          </a:p>
          <a:p>
            <a:r>
              <a:rPr lang="en-US" sz="2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Citing in TDNT: 5:312, 702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G2375</a:t>
            </a:r>
          </a:p>
          <a:p>
            <a:r>
              <a:rPr lang="vi-VN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θυρεός</a:t>
            </a: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thureos</a:t>
            </a:r>
            <a:endParaRPr lang="en-US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Total KJV Occurrences: 1</a:t>
            </a:r>
          </a:p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shield, 1</a:t>
            </a:r>
          </a:p>
          <a:p>
            <a:r>
              <a:rPr lang="en-US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Eph_6:16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01962"/>
          </a:xfrm>
        </p:spPr>
        <p:txBody>
          <a:bodyPr/>
          <a:lstStyle/>
          <a:p>
            <a:r>
              <a:rPr lang="en-US" sz="80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and Buckler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52800"/>
            <a:ext cx="8229600" cy="2773363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Chronicles 12:8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of the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Gadites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there separated themselves unto David into the hold to the wilderness men of might, [and] men of war [fit] for the battle, that could handle shield and buckler, whose faces [were like] the faces of lions, and [were] as swift as the roes upon the mountains;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35:1-2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&lt;[A Psalm] of David.&gt; Plead [my cause], O LORD, with them that strive with me: fight against them that fight against me. </a:t>
            </a: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35:2  Take hold of shield and buckler, and stand up for mine help. 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91:1-4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that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dwelleth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in the secret place of the most High shall abide under the shadow of the Almighty. 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 will say of the LORD, [He is] my refuge and my fortress: my God; in him will I trust. 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Surely he shall deliver thee from the snare of the fowler, [and] from the noisome pestilence. 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He shall cover thee with his feathers, and under his wings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shalt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thou trust: his truth [shall be thy] shield and buckler. 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Jeremiah 46:1-3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word of the LORD which came to Jeremiah the prophet against the Gentiles; 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Against Egypt, against the army of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Pharaohnecho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king of Egypt, which was by the river Euphrates in Carchemish, which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Nebuchadrezzar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king of Babylon smote in the fourth year of </a:t>
            </a:r>
            <a:r>
              <a:rPr lang="en-US" sz="2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Jehoiakim</a:t>
            </a:r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the son of Josiah king of Judah. </a:t>
            </a:r>
          </a:p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Order ye the buckler and shield, and draw near to battle.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Put On Whole Armor of God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 6:10  Finally, my brethren, be strong in the Lord, and in the power of his might. </a:t>
            </a:r>
          </a:p>
          <a:p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 6:11  Put on the whole </a:t>
            </a:r>
            <a:r>
              <a:rPr lang="en-US" sz="2400" i="1" dirty="0" err="1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of God, that ye may be able to stand against the wiles of the devil. </a:t>
            </a:r>
          </a:p>
          <a:p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 6:12  For we wrestle not against flesh and blood, but against principalities, against powers, against the rulers of the darkness of this world, against spiritual wickedness in high [places]. </a:t>
            </a:r>
          </a:p>
          <a:p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 6:13  Wherefore take unto you the whole </a:t>
            </a:r>
            <a:r>
              <a:rPr lang="en-US" sz="2400" i="1" dirty="0" err="1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24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of God, that ye may be able to withstand in the evil day, and having done all, to stand. 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Ezekiel 23:24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they shall come against thee with chariots, wagons, and wheels, and with an assembly of people, [which] shall set against thee buckler and shield and helmet round about: and I will set judgment before them, and they shall judge thee according to their judgments. 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Brown-Driver-Briggs’ Hebrew Definitions</a:t>
            </a:r>
            <a:endParaRPr lang="en-US" sz="32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H6793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צנּה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tsinnâh</a:t>
            </a:r>
            <a:endParaRPr lang="en-US" sz="2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1) something piercing, hook, barb</a:t>
            </a:r>
          </a:p>
          <a:p>
            <a:r>
              <a:rPr lang="en-US" sz="2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1a) meaning dubious</a:t>
            </a:r>
          </a:p>
          <a:p>
            <a:r>
              <a:rPr lang="en-US" sz="2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2) coolness, cold (of snow)</a:t>
            </a:r>
          </a:p>
          <a:p>
            <a:r>
              <a:rPr lang="en-US" sz="2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3) shield, large shield, buckler</a:t>
            </a:r>
          </a:p>
          <a:p>
            <a:r>
              <a:rPr lang="en-US" sz="2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3a) shield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Part of Speech: noun feminine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from H6791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Same Word by TWOT Number: 1936b, 1937a, 1938a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H6793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צנּה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tsinnâh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tsin-naw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Feminine of H6791; a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hook (as pointed); also a (large) shield (as if guarding by prickliness); also cold (as piercing): - buckler, cold, hook, shield, target.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H6793</a:t>
            </a:r>
          </a:p>
          <a:p>
            <a:r>
              <a:rPr lang="he-IL" sz="36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צנּה</a:t>
            </a:r>
            <a:endParaRPr lang="en-US" sz="36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tsinnâh</a:t>
            </a:r>
            <a:endParaRPr lang="en-US" sz="2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Total KJV Occurrences: 22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shield, 9</a:t>
            </a:r>
          </a:p>
          <a:p>
            <a:r>
              <a:rPr lang="sv-SE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1Sa_17:7, 1Sa_17:41, 1Ch_12:8, 1Ch_12:24, 1Ch_12:34, 2Ch_25:5, Psa_5:12, Psa_91:4, Jer_46:3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buckler, 3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Psa_35:2, Eze_23:24, Eze_26:8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targets, 3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1Ki_10:16, 2Ch_9:15, 2Ch_14:8</a:t>
            </a:r>
            <a:endParaRPr lang="en-US" sz="2000" b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bucklers, 2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Eze_38:4, Eze_39:9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target, 2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1Ki_10:16, 2Ch_9:15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cold, 1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Pro_25:13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hooks, 1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Amo_4:2</a:t>
            </a:r>
          </a:p>
          <a:p>
            <a:r>
              <a:rPr lang="en-US" sz="20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shields, 1</a:t>
            </a:r>
          </a:p>
          <a:p>
            <a:r>
              <a:rPr lang="en-US" sz="20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2Ch_11:12</a:t>
            </a:r>
            <a:endParaRPr lang="en-US" sz="2000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Brown-Driver-Briggs’ Hebrew Definitions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H7420</a:t>
            </a:r>
          </a:p>
          <a:p>
            <a:r>
              <a:rPr lang="he-IL" sz="36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רמח</a:t>
            </a:r>
            <a:endParaRPr lang="en-US" sz="36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rômach</a:t>
            </a:r>
            <a:endParaRPr lang="en-US" sz="28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8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1) spear, lance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Part of Speech: noun masculine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from an unused root meaning to hurl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Same Word by TWOT Number: 2172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H7420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רמח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rômach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ro'-makh</a:t>
            </a:r>
            <a:endParaRPr lang="en-US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From an unused root meaning to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hurl; a lance (as thrown); especially the iron point: - buckler, javelin, lancet, spear.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2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H7420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רמח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rômach</a:t>
            </a:r>
            <a:endParaRPr lang="en-US" sz="26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Total KJV Occurrences: 15</a:t>
            </a:r>
          </a:p>
          <a:p>
            <a:r>
              <a:rPr lang="en-US" sz="2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spears, 9</a:t>
            </a:r>
          </a:p>
          <a:p>
            <a:r>
              <a:rPr lang="en-US" sz="2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2Ch_11:12, 2Ch_14:8, 2Ch_26:14, Neh_4:13, Neh_4:16, Neh_4:21, Jer_46:4, Joe_3:9-10 (2)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spear, 3</a:t>
            </a:r>
          </a:p>
          <a:p>
            <a:r>
              <a:rPr lang="en-US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Jdg_5:8, 1Ch_12:24, 2Ch_25:5</a:t>
            </a:r>
          </a:p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buckler, 1</a:t>
            </a:r>
          </a:p>
          <a:p>
            <a:r>
              <a:rPr lang="en-US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1Ch_12:8</a:t>
            </a:r>
          </a:p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javelin, 1</a:t>
            </a:r>
          </a:p>
          <a:p>
            <a:r>
              <a:rPr lang="en-US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Num_25:7</a:t>
            </a:r>
          </a:p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lancets, 1</a:t>
            </a:r>
          </a:p>
          <a:p>
            <a:r>
              <a:rPr lang="en-US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1Ki_18:28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Brown-Driver-Briggs’ Hebrew Definitions</a:t>
            </a: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Psalms 35.2; </a:t>
            </a:r>
            <a:r>
              <a:rPr lang="en-US" sz="24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Jer</a:t>
            </a:r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46.3</a:t>
            </a:r>
            <a:endParaRPr lang="en-US" sz="24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H4043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מגנּה</a:t>
            </a:r>
            <a:r>
              <a:rPr lang="en-US" sz="28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 /  </a:t>
            </a:r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מגן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mâgên</a:t>
            </a:r>
            <a:r>
              <a:rPr lang="en-US" sz="28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 /  </a:t>
            </a:r>
            <a:r>
              <a:rPr lang="en-US" sz="28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meginnâh</a:t>
            </a:r>
            <a:endParaRPr lang="en-US" sz="28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8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1) shield, buckler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Part of Speech: noun masculine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from H1598</a:t>
            </a:r>
          </a:p>
          <a:p>
            <a:r>
              <a:rPr lang="en-US" sz="28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Same Word by TWOT Number: 367c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H4043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מגנּה    מגן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mâgên</a:t>
            </a:r>
            <a:r>
              <a:rPr lang="en-US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baseline="300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ginnâh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maw-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gane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', meg-in-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naw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'</a:t>
            </a:r>
          </a:p>
          <a:p>
            <a:r>
              <a:rPr lang="en-US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From H1598; a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(that is, the small one or buckler); figuratively a protector; also the scaly hide of the crocodile: -  X armed, buckler, 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defence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, ruler, + scale, shield.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H4043</a:t>
            </a:r>
          </a:p>
          <a:p>
            <a:r>
              <a:rPr lang="he-IL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מגנּה</a:t>
            </a:r>
            <a:r>
              <a:rPr lang="en-US" sz="16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 /  </a:t>
            </a:r>
            <a:r>
              <a:rPr lang="he-IL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מגן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mâgên</a:t>
            </a:r>
            <a:r>
              <a:rPr lang="en-US" sz="16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 /  </a:t>
            </a:r>
            <a:r>
              <a:rPr lang="en-US" sz="16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meginnâh</a:t>
            </a:r>
            <a:endParaRPr lang="en-US" sz="16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Total KJV Occurrences: 63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shield, 33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Gen_15:1, Deu_33:29, Jdg_5:8, 2Sa_1:21 (2), 2Sa_22:3, 2Sa_22:36, 1Ki_10:17, 2Ki_19:32, 2Ch_17:16-17 (2), Psa_3:3, Psa_18:35, Psa_28:7, Psa_33:20, Psa_35:2, Psa_59:11, Psa_76:3, Psa_84:9, Psa_84:11, Psa_115:9-11 (3), Psa_119:114, Psa_144:2, Isa_22:5-6 (3), Jer_46:9, Eze_23:24, Eze_27:10, Eze_38:5, Nah_2:3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shields, 15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1Ki_10:17, 1Ki_14:26-27 (2), 2Ch_9:16, 2Ch_12:9-10 (2),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2Ch_14:8, 2Ch_26:14, 2Ch_32:5, 2Ch_32:27, Neh_4:16, Psa_47:9, Isa_37:33, Eze_38:4, Eze_39:9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buckler, 6</a:t>
            </a:r>
          </a:p>
          <a:p>
            <a:r>
              <a:rPr lang="it-IT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2Sa_22:31, 1Ch_5:18, Psa_18:2, Psa_18:30, Pro_2:7, Jer_46:3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bucklers, 3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2Ch_23:9, Job_15:26, Son_4:4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armed, 2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Pro_6:11, Pro_24:34</a:t>
            </a:r>
          </a:p>
          <a:p>
            <a:r>
              <a:rPr lang="en-US" sz="1600" b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defence</a:t>
            </a:r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, 2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Psa_7:10, Psa_89:18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rulers, 1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Hos_4:18 (2)</a:t>
            </a:r>
          </a:p>
          <a:p>
            <a:r>
              <a:rPr lang="en-US" sz="16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scales, 1</a:t>
            </a:r>
          </a:p>
          <a:p>
            <a:r>
              <a:rPr lang="en-US" sz="1600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Job_41:15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of Faith</a:t>
            </a:r>
            <a:endParaRPr lang="en-US" b="1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 </a:t>
            </a:r>
            <a:r>
              <a:rPr lang="en-US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6:16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taking the </a:t>
            </a:r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of faith</a:t>
            </a:r>
            <a:endParaRPr lang="en-US" dirty="0">
              <a:solidFill>
                <a:srgbClr val="98843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Brown-Driver-Briggs’ Hebrew Definitions – </a:t>
            </a:r>
            <a:r>
              <a:rPr lang="en-US" sz="20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Psalm 91.4</a:t>
            </a:r>
            <a:endParaRPr lang="en-US" sz="20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H5507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סחרה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sôchêrâh</a:t>
            </a:r>
            <a:endParaRPr lang="en-US" sz="24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BDB Definition:</a:t>
            </a:r>
          </a:p>
          <a:p>
            <a:r>
              <a:rPr lang="en-US" sz="24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1) buckler, shield</a:t>
            </a:r>
          </a:p>
          <a:p>
            <a:r>
              <a:rPr lang="en-US" sz="24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Part of Speech: noun feminine active participle</a:t>
            </a:r>
          </a:p>
          <a:p>
            <a:r>
              <a:rPr lang="en-US" sz="24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Related Word by BDB/Strong’s Number: properly, of H5503</a:t>
            </a:r>
          </a:p>
          <a:p>
            <a:r>
              <a:rPr lang="en-US" sz="2400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Same Word by TWOT Number: 1486c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Strong’s Hebrew and Greek Dictionaries</a:t>
            </a:r>
            <a:endParaRPr lang="en-US" sz="36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H5507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סחרה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sôchêrâh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so-</a:t>
            </a:r>
            <a:r>
              <a:rPr lang="en-US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khay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-raw'</a:t>
            </a:r>
          </a:p>
          <a:p>
            <a:r>
              <a:rPr lang="en-US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Properly active participle feminine of H5503; something </a:t>
            </a:r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surrounding the person, that is, a shield: - buckler.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King James Concordance</a:t>
            </a:r>
            <a:endParaRPr lang="en-US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H5507</a:t>
            </a:r>
          </a:p>
          <a:p>
            <a:r>
              <a:rPr lang="he-IL" sz="4000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סחרה</a:t>
            </a:r>
            <a:endParaRPr lang="en-US" sz="4000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sôchêrâh</a:t>
            </a:r>
            <a:endParaRPr lang="en-US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Total KJV Occurrences: 1</a:t>
            </a:r>
          </a:p>
          <a:p>
            <a:r>
              <a:rPr lang="en-US" b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buckler, 1</a:t>
            </a:r>
          </a:p>
          <a:p>
            <a:r>
              <a:rPr lang="en-US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Psa_91:4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Ephesians 6.14-20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Stand therefore, having your loins girt about with truth, and having on the breastplate of righteousness;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your feet shod with the preparation of the gospel of peace; 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Above all, taking the </a:t>
            </a:r>
            <a:r>
              <a:rPr lang="en-US" sz="2100" b="1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 of faith</a:t>
            </a:r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, wherewith ye shall be able to quench all the fiery darts of the wicked. 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take the helmet of salvation, and the sword of the Spirit, which is the word of God: 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Praying always with all prayer and supplication in the Spirit, and watching thereunto with all perseverance and supplication for all saints; 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And for me, that utterance may be given unto me, that I may open my mouth boldly, to make known the mystery of the gospel, </a:t>
            </a:r>
          </a:p>
          <a:p>
            <a:r>
              <a:rPr lang="en-US" sz="2100" i="1" dirty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For which I am an ambassador in bonds: that therein I may speak boldly, as I ought to speak.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Easton’s Bible Dictionary</a:t>
            </a:r>
            <a:endParaRPr lang="en-US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</a:t>
            </a:r>
          </a:p>
          <a:p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Used in defensive warfare, varying at different times and under different circumstances in size, form, and material (</a:t>
            </a:r>
            <a:r>
              <a:rPr lang="en-US" sz="24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1Sa_17:7; 2Sa_1:21; 1Ki_10:17; 1Ch_12:8, 1Ch_12:24, 1Ch_12:34; Isa_22:6; Eze_39:9; Nah_2:3).</a:t>
            </a:r>
          </a:p>
          <a:p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Used figuratively of God and of earthly princes as the defenders of their people (</a:t>
            </a:r>
            <a:r>
              <a:rPr lang="en-US" sz="24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Gen_15:1; Deu_33:29; Psa_33:20; Psa_84:11). Faith is compared to a shield (Eph_6:16).</a:t>
            </a:r>
          </a:p>
          <a:p>
            <a:r>
              <a:rPr lang="en-US" sz="24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Shields were usually “anointed” (</a:t>
            </a:r>
            <a:r>
              <a:rPr lang="en-US" sz="24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Isa_21:5), in order to preserve them, and at the same time make the missiles of the enemy glide off them more easily.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R. A. Torrey’s New Topical Textbook</a:t>
            </a:r>
            <a:endParaRPr lang="en-US" sz="3800" i="1" dirty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b="1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Shields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part of defensive </a:t>
            </a:r>
            <a:r>
              <a:rPr lang="en-US" sz="1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Psa_115:9; Psa_140:7;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FREQUENTLY MADE OF, OR COVERED WITH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Gold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2Sa_8:7; 1Ki_10:17;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Brass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1Ki_14:27;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Said to belong to God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Psa_47:9;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KINDS OF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buckler or target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2Ch_9:15; 1Ch_5:18; Eze_26:8;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The small shield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2Ch_9:16;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Often borne by an </a:t>
            </a:r>
            <a:r>
              <a:rPr lang="en-US" sz="1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armour</a:t>
            </a:r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bearer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1Sa_17:7;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BEFORE WAR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Gathered together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Jer_51:11;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Uncovered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Isa_22:6;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Repaired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Jer_46:3;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Anointed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2Sa_1:21; Isa_21:5;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R. A. Torrey’s New Topical Textbook cont.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Often made red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Nah_2:3;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Provided by the kings of Israel in great abundance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2Ch_11:12; 2Ch_26:14; 2Ch_32:5;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 disgrace to lose, or throw away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2Sa_1:21;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Of the vanquished, often burned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Eze_39:9;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In times of peace were hung up in towers or </a:t>
            </a:r>
            <a:r>
              <a:rPr lang="en-US" sz="1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armouries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Eze_27:10; Son_4:4;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Were scarce in Israel in the days of Deborah and Barak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Jdg_5:8;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Many of the Israelites used, with expertness</a:t>
            </a:r>
          </a:p>
          <a:p>
            <a:r>
              <a:rPr lang="pl-PL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1Ch_12:8; 1Ch_12:24; 1Ch_12:34; 2Ch_14:8; 2Ch_25:5;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ILLUSTRATIVE OF</a:t>
            </a:r>
          </a:p>
          <a:p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Protection of God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Gen_15:1; Psa_33:20;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800" i="1" dirty="0" err="1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Favour</a:t>
            </a:r>
            <a:r>
              <a:rPr lang="en-US" sz="1800" i="1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 of God</a:t>
            </a:r>
          </a:p>
          <a:p>
            <a:r>
              <a:rPr lang="en-US" sz="1800" i="1" u="sng" dirty="0" smtClean="0">
                <a:solidFill>
                  <a:srgbClr val="917D2E"/>
                </a:solidFill>
                <a:latin typeface="Times New Roman" pitchFamily="18" charset="0"/>
                <a:cs typeface="Times New Roman" pitchFamily="18" charset="0"/>
              </a:rPr>
              <a:t>Psa_5:12; </a:t>
            </a:r>
            <a:endParaRPr lang="en-US" sz="1800" i="1" dirty="0" smtClean="0">
              <a:solidFill>
                <a:srgbClr val="917D2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ourse">
  <a:themeElements>
    <a:clrScheme name="Custom 1">
      <a:dk1>
        <a:srgbClr val="69676D"/>
      </a:dk1>
      <a:lt1>
        <a:sysClr val="window" lastClr="FFFFFF"/>
      </a:lt1>
      <a:dk2>
        <a:srgbClr val="816E29"/>
      </a:dk2>
      <a:lt2>
        <a:srgbClr val="C1A63E"/>
      </a:lt2>
      <a:accent1>
        <a:srgbClr val="AE9638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3524</Words>
  <Application>Microsoft Office PowerPoint</Application>
  <PresentationFormat>On-screen Show (4:3)</PresentationFormat>
  <Paragraphs>389</Paragraphs>
  <Slides>63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63</vt:i4>
      </vt:variant>
    </vt:vector>
  </HeadingPairs>
  <TitlesOfParts>
    <vt:vector size="65" baseType="lpstr">
      <vt:lpstr>Default Design</vt:lpstr>
      <vt:lpstr>Concourse</vt:lpstr>
      <vt:lpstr>The Good Shepherd Ministry Psalm 23  </vt:lpstr>
      <vt:lpstr>The Good Shepherd Ministry Psalm 23</vt:lpstr>
      <vt:lpstr>The Good Shepherd Ministry Psalm 23</vt:lpstr>
      <vt:lpstr>Shield of Faith  </vt:lpstr>
      <vt:lpstr>Put On Whole Armor of God</vt:lpstr>
      <vt:lpstr>Shield of Faith</vt:lpstr>
      <vt:lpstr>Easton’s Bible Dictionary</vt:lpstr>
      <vt:lpstr>R. A. Torrey’s New Topical Textbook</vt:lpstr>
      <vt:lpstr>R. A. Torrey’s New Topical Textbook cont.</vt:lpstr>
      <vt:lpstr>R. A. Torrey’s New Topical Textbook cont.</vt:lpstr>
      <vt:lpstr>Shield</vt:lpstr>
      <vt:lpstr>Genesis 15:1</vt:lpstr>
      <vt:lpstr>Deuteronomy 33:29</vt:lpstr>
      <vt:lpstr>I Samuel 17:45</vt:lpstr>
      <vt:lpstr>II Samuel 22:3-4</vt:lpstr>
      <vt:lpstr>II Samuel 22:33-36</vt:lpstr>
      <vt:lpstr>I Chronicles 12:24</vt:lpstr>
      <vt:lpstr>I Chronicles 12:34</vt:lpstr>
      <vt:lpstr>II Chronicles 17:17</vt:lpstr>
      <vt:lpstr>II Chonicles 25:5</vt:lpstr>
      <vt:lpstr>Psalm 3:1-3</vt:lpstr>
      <vt:lpstr>Psalm 5:11-12</vt:lpstr>
      <vt:lpstr>Psalm 18:33-35</vt:lpstr>
      <vt:lpstr>Psalm 28:6-8</vt:lpstr>
      <vt:lpstr>Psalm 33:18-22</vt:lpstr>
      <vt:lpstr>Psalm 59:10-11</vt:lpstr>
      <vt:lpstr>Psalm 76:1-3</vt:lpstr>
      <vt:lpstr>Psalm 84:5-9</vt:lpstr>
      <vt:lpstr>Psalm 84:10-12</vt:lpstr>
      <vt:lpstr>Psalm 115:1-11</vt:lpstr>
      <vt:lpstr>Psalm 115:1-11 cont.</vt:lpstr>
      <vt:lpstr>Psalm 119:114</vt:lpstr>
      <vt:lpstr>Psalm 144:1-2</vt:lpstr>
      <vt:lpstr>Proverbs 30:5</vt:lpstr>
      <vt:lpstr>Ephesians 6:16</vt:lpstr>
      <vt:lpstr>International Standard Bible Dictionary</vt:lpstr>
      <vt:lpstr>Nave’s Topical Bible</vt:lpstr>
      <vt:lpstr>Nave’s Topical Bible cont.</vt:lpstr>
      <vt:lpstr>Nave’s Topical Bible cont.</vt:lpstr>
      <vt:lpstr>Nave’s Topical Bible cont.</vt:lpstr>
      <vt:lpstr>Webster’s 1828 Dictionary</vt:lpstr>
      <vt:lpstr>Strong’s Hebrew and Greek Dictionaries</vt:lpstr>
      <vt:lpstr>Thayer’s Greek Definitions</vt:lpstr>
      <vt:lpstr>King James Concordance</vt:lpstr>
      <vt:lpstr>Shield and Buckler</vt:lpstr>
      <vt:lpstr>I Chronicles 12:8</vt:lpstr>
      <vt:lpstr>Psalm 35:1-2</vt:lpstr>
      <vt:lpstr>Psalm 91:1-4</vt:lpstr>
      <vt:lpstr>Jeremiah 46:1-3</vt:lpstr>
      <vt:lpstr>Ezekiel 23:24</vt:lpstr>
      <vt:lpstr>Brown-Driver-Briggs’ Hebrew Definitions</vt:lpstr>
      <vt:lpstr>Strong’s Hebrew and Greek Dictionaries</vt:lpstr>
      <vt:lpstr>King James Concordance</vt:lpstr>
      <vt:lpstr>Brown-Driver-Briggs’ Hebrew Definitions</vt:lpstr>
      <vt:lpstr>Strong’s Hebrew and Greek Dictionaries</vt:lpstr>
      <vt:lpstr>King James Concordance</vt:lpstr>
      <vt:lpstr>Brown-Driver-Briggs’ Hebrew Definitions Psalms 35.2; Jer 46.3</vt:lpstr>
      <vt:lpstr>Strong’s Hebrew and Greek Dictionaries</vt:lpstr>
      <vt:lpstr>King James Concordance</vt:lpstr>
      <vt:lpstr>Brown-Driver-Briggs’ Hebrew Definitions – Psalm 91.4</vt:lpstr>
      <vt:lpstr>Strong’s Hebrew and Greek Dictionaries</vt:lpstr>
      <vt:lpstr>King James Concordance</vt:lpstr>
      <vt:lpstr>Ephesians 6.14-20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Dr. C. S. Cole</dc:creator>
  <cp:lastModifiedBy>Dr. Cole</cp:lastModifiedBy>
  <cp:revision>35</cp:revision>
  <dcterms:created xsi:type="dcterms:W3CDTF">2007-11-13T13:29:07Z</dcterms:created>
  <dcterms:modified xsi:type="dcterms:W3CDTF">2021-03-05T17:14:36Z</dcterms:modified>
</cp:coreProperties>
</file>